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84" r:id="rId3"/>
    <p:sldId id="285" r:id="rId4"/>
    <p:sldId id="286" r:id="rId5"/>
    <p:sldId id="335" r:id="rId6"/>
    <p:sldId id="358" r:id="rId7"/>
    <p:sldId id="262" r:id="rId8"/>
    <p:sldId id="337" r:id="rId9"/>
    <p:sldId id="275" r:id="rId10"/>
    <p:sldId id="339" r:id="rId11"/>
    <p:sldId id="340" r:id="rId12"/>
    <p:sldId id="267" r:id="rId13"/>
    <p:sldId id="282" r:id="rId14"/>
    <p:sldId id="263" r:id="rId15"/>
    <p:sldId id="348" r:id="rId16"/>
    <p:sldId id="347" r:id="rId17"/>
    <p:sldId id="349" r:id="rId18"/>
    <p:sldId id="350" r:id="rId19"/>
    <p:sldId id="351" r:id="rId20"/>
    <p:sldId id="352" r:id="rId21"/>
    <p:sldId id="277" r:id="rId22"/>
    <p:sldId id="304" r:id="rId23"/>
    <p:sldId id="287" r:id="rId24"/>
    <p:sldId id="332" r:id="rId25"/>
    <p:sldId id="354" r:id="rId26"/>
    <p:sldId id="260" r:id="rId27"/>
    <p:sldId id="300" r:id="rId28"/>
    <p:sldId id="331" r:id="rId29"/>
    <p:sldId id="342" r:id="rId30"/>
    <p:sldId id="276" r:id="rId31"/>
    <p:sldId id="294" r:id="rId32"/>
    <p:sldId id="293" r:id="rId33"/>
    <p:sldId id="288" r:id="rId34"/>
    <p:sldId id="295" r:id="rId35"/>
    <p:sldId id="290" r:id="rId36"/>
    <p:sldId id="291" r:id="rId37"/>
    <p:sldId id="289" r:id="rId38"/>
    <p:sldId id="292" r:id="rId39"/>
    <p:sldId id="307" r:id="rId40"/>
    <p:sldId id="281" r:id="rId41"/>
    <p:sldId id="279" r:id="rId42"/>
    <p:sldId id="278" r:id="rId43"/>
    <p:sldId id="312" r:id="rId44"/>
    <p:sldId id="317" r:id="rId45"/>
    <p:sldId id="313" r:id="rId46"/>
    <p:sldId id="315" r:id="rId47"/>
    <p:sldId id="314" r:id="rId48"/>
    <p:sldId id="319" r:id="rId49"/>
    <p:sldId id="320" r:id="rId50"/>
    <p:sldId id="321" r:id="rId51"/>
    <p:sldId id="322" r:id="rId52"/>
    <p:sldId id="323" r:id="rId53"/>
    <p:sldId id="325" r:id="rId54"/>
    <p:sldId id="324" r:id="rId55"/>
    <p:sldId id="328" r:id="rId56"/>
    <p:sldId id="326" r:id="rId57"/>
    <p:sldId id="327" r:id="rId58"/>
    <p:sldId id="329" r:id="rId59"/>
    <p:sldId id="330" r:id="rId60"/>
    <p:sldId id="264" r:id="rId61"/>
    <p:sldId id="344" r:id="rId62"/>
    <p:sldId id="345" r:id="rId63"/>
    <p:sldId id="269" r:id="rId64"/>
    <p:sldId id="311" r:id="rId65"/>
    <p:sldId id="274" r:id="rId66"/>
    <p:sldId id="336" r:id="rId67"/>
    <p:sldId id="265" r:id="rId68"/>
    <p:sldId id="356" r:id="rId69"/>
    <p:sldId id="355" r:id="rId70"/>
    <p:sldId id="35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3084" y="1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EA8B4-337F-48F4-A28A-54E4BA334F60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E797D-1D3D-40F4-BDAD-5329978A1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8A891-1E55-4CAA-B16E-55EE0A29026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6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2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6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5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4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4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6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6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0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1448E-5619-413D-B646-D8267AAF81BB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ADFC-0A6A-48D8-9CE5-C1FCD78D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9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5791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Portland Cyber Theatre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886200" cy="5592762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interpreter robot without face skin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robot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-53631"/>
            <a:ext cx="4800600" cy="6911632"/>
          </a:xfrm>
        </p:spPr>
      </p:pic>
    </p:spTree>
    <p:extLst>
      <p:ext uri="{BB962C8B-B14F-4D97-AF65-F5344CB8AC3E}">
        <p14:creationId xmlns:p14="http://schemas.microsoft.com/office/powerpoint/2010/main" val="40141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28600"/>
            <a:ext cx="3276600" cy="1189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chemeClr val="accent1"/>
                </a:solidFill>
              </a:rPr>
              <a:t>The same robot 2005, June</a:t>
            </a:r>
          </a:p>
        </p:txBody>
      </p:sp>
      <p:pic>
        <p:nvPicPr>
          <p:cNvPr id="33795" name="Picture 3" descr="Picture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  <p:pic>
        <p:nvPicPr>
          <p:cNvPr id="33796" name="Picture 4" descr="Pictur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1981200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7096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384" y="274638"/>
            <a:ext cx="4381616" cy="1782762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Paekchong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bad butcher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khensu\Home01\mperkows\Desktop\Story of three robots\robot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36" r="3597"/>
          <a:stretch/>
        </p:blipFill>
        <p:spPr bwMode="auto">
          <a:xfrm>
            <a:off x="38100" y="0"/>
            <a:ext cx="438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0800" y="-438150"/>
            <a:ext cx="2362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 one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G:\L\000000. Lukac Martin\0000. WORK OF MARTIN CONFERENCES AND JOURNAL PAPERS OF MARTIN\2011\papers Martin his own\Presentation-Research-17.03.2009\pics\100_02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" r="43644" b="-1"/>
          <a:stretch/>
        </p:blipFill>
        <p:spPr bwMode="auto">
          <a:xfrm>
            <a:off x="0" y="0"/>
            <a:ext cx="5132439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92562"/>
          </a:xfrm>
        </p:spPr>
        <p:txBody>
          <a:bodyPr>
            <a:normAutofit fontScale="90000"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Consciousness  Play, Act 1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953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Laboratory of Marie Curie-</a:t>
            </a:r>
            <a:r>
              <a:rPr lang="en-US" sz="4000" dirty="0" err="1" smtClean="0"/>
              <a:t>Skłodowska</a:t>
            </a:r>
            <a:r>
              <a:rPr lang="en-US" sz="4000" dirty="0" smtClean="0"/>
              <a:t> at Sorbonne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6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Schrödinger Cat</a:t>
            </a:r>
            <a:endParaRPr lang="en-US" sz="8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\\khensu\Home01\mperkows\Desktop\Story of three robots\Schroedinger Cat robot built by Arushi Raghuvans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1828800"/>
            <a:ext cx="384048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7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354" y="-1"/>
            <a:ext cx="4026646" cy="22860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</a:t>
            </a:r>
            <a:r>
              <a:rPr lang="en-US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Schroedinger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Cat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\\khensu\Home01\mperkows\Desktop\Story of three robots\Schreodinger Cat nak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4335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ew Image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555" y="2704339"/>
            <a:ext cx="4940045" cy="370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10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\\khensu\Home01\mperkows\Desktop\Story of three robots\sch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-13769"/>
            <a:ext cx="6022428" cy="68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4" t="18925" r="16559" b="20000"/>
          <a:stretch/>
        </p:blipFill>
        <p:spPr bwMode="auto">
          <a:xfrm>
            <a:off x="3962400" y="72457"/>
            <a:ext cx="5122607" cy="67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9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19269" r="40645" b="29118"/>
          <a:stretch/>
        </p:blipFill>
        <p:spPr bwMode="auto">
          <a:xfrm>
            <a:off x="12290" y="265400"/>
            <a:ext cx="9131710" cy="66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f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112304" y="1143000"/>
            <a:ext cx="336910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Portland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16425" r="20644" b="7785"/>
          <a:stretch/>
        </p:blipFill>
        <p:spPr bwMode="auto">
          <a:xfrm>
            <a:off x="-3153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8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84"/>
            <a:ext cx="9144000" cy="23671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 Isaac Newton</a:t>
            </a:r>
            <a:endParaRPr lang="en-US" sz="96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khensu\Home01\mperkows\Desktop\Story of three robots\Isaac Newton Head by Frank Zhao - without mask - part of robot thea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4" y="2400300"/>
            <a:ext cx="29718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3276600"/>
            <a:ext cx="457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head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5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0479"/>
            <a:ext cx="7772400" cy="132588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 Head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80" name="Picture 4" descr="http://www.robodyssey.com/images/products/ESRA3/ESRA3_complete_Front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" y="1897116"/>
            <a:ext cx="3596640" cy="4960884"/>
          </a:xfrm>
          <a:prstGeom prst="rect">
            <a:avLst/>
          </a:prstGeom>
          <a:noFill/>
        </p:spPr>
      </p:pic>
      <p:pic>
        <p:nvPicPr>
          <p:cNvPr id="50182" name="Picture 6" descr="http://www.robodyssey.com/images/products/ESRA3/ESAR3_Comp_Side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5338" y="2218495"/>
            <a:ext cx="3258662" cy="4624265"/>
          </a:xfrm>
          <a:prstGeom prst="rect">
            <a:avLst/>
          </a:prstGeom>
          <a:noFill/>
        </p:spPr>
      </p:pic>
      <p:pic>
        <p:nvPicPr>
          <p:cNvPr id="50184" name="Picture 8" descr="http://www.robodyssey.com/images/products/ESRA3/ESRA3_Comp_Back_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6160" y="1371600"/>
            <a:ext cx="2303938" cy="357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3337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G:\L\000000. Lukac Martin\0000. WORK OF MARTIN CONFERENCES AND JOURNAL PAPERS OF MARTIN\2011\papers Martin his own\Presentation-Research-17.03.2009\pics\100_02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7" t="-81" b="-1"/>
          <a:stretch/>
        </p:blipFill>
        <p:spPr bwMode="auto">
          <a:xfrm>
            <a:off x="4454013" y="0"/>
            <a:ext cx="4653116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3184"/>
            <a:ext cx="4572000" cy="23671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</a:p>
          <a:p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Isaac Newton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276600"/>
            <a:ext cx="457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head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184" y="0"/>
            <a:ext cx="5157216" cy="234425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Newton’s ever changing body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\\khensu\Home01\mperkows\Desktop\Story of three robots\IMG_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091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obot Cover Pictur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0"/>
            <a:ext cx="3276600" cy="3188208"/>
          </a:xfrm>
          <a:prstGeom prst="rect">
            <a:avLst/>
          </a:prstGeom>
        </p:spPr>
      </p:pic>
      <p:pic>
        <p:nvPicPr>
          <p:cNvPr id="5" name="Picture 2" descr="\\khensu\Home01\mperkows\Desktop\Story of three robots\Final Presentation\Pictures Lab\Newton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2372360"/>
            <a:ext cx="2514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8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Vision System: Histograms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277" y="1143000"/>
            <a:ext cx="3240923" cy="256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2099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277" y="4038600"/>
            <a:ext cx="32099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40386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 clean background, the two peaks of the hue (above right) and saturation (bottom left) histograms can clearly be seen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304800"/>
            <a:ext cx="5029200" cy="27432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  Albert Einstein</a:t>
            </a:r>
            <a:endParaRPr lang="en-US" sz="8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\\khensu\Home01\mperkows\Desktop\Story of three robots\Siddhart Dhawan with Einstein rob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94996"/>
            <a:ext cx="2590800" cy="34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232323232%7Ffp%3A9%3Dot%3E2339%3D%3B66%3D533%3DXROQDF%3E2323%3B8672956%3Bot1lsi.jpg"/>
          <p:cNvPicPr>
            <a:picLocks noChangeAspect="1"/>
          </p:cNvPicPr>
          <p:nvPr/>
        </p:nvPicPr>
        <p:blipFill rotWithShape="1">
          <a:blip r:embed="rId3" cstate="print"/>
          <a:srcRect l="17646" t="7633" r="25177" b="20897"/>
          <a:stretch/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6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17549" r="62365" b="25333"/>
          <a:stretch/>
        </p:blipFill>
        <p:spPr bwMode="auto">
          <a:xfrm>
            <a:off x="304800" y="81642"/>
            <a:ext cx="5715000" cy="67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9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khensu\Home01\mperkows\Desktop\Story of three robots\Final Presentation\Pictures Lab\Einstein et 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7" t="2418"/>
          <a:stretch/>
        </p:blipFill>
        <p:spPr bwMode="auto">
          <a:xfrm>
            <a:off x="30480" y="-139874"/>
            <a:ext cx="7818120" cy="69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0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7400" y="3276600"/>
            <a:ext cx="27432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Schroedinger</a:t>
            </a:r>
            <a:r>
              <a:rPr lang="en-US" sz="2000" dirty="0" smtClean="0">
                <a:solidFill>
                  <a:srgbClr val="FF0000"/>
                </a:solidFill>
              </a:rPr>
              <a:t> Cat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0"/>
            <a:ext cx="27432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Dr. </a:t>
            </a:r>
            <a:r>
              <a:rPr lang="en-US" sz="2000" dirty="0" err="1" smtClean="0">
                <a:solidFill>
                  <a:srgbClr val="FF0000"/>
                </a:solidFill>
              </a:rPr>
              <a:t>Niels</a:t>
            </a:r>
            <a:r>
              <a:rPr lang="en-US" sz="2000" dirty="0" smtClean="0">
                <a:solidFill>
                  <a:srgbClr val="FF0000"/>
                </a:solidFill>
              </a:rPr>
              <a:t> Bohr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Debate  Theatre of medium robots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3400" y="3505200"/>
            <a:ext cx="27432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Professor Albert Einstein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4" descr="http://3.bp.blogspot.com/_Sp7r4vrY1Oo/R6dUmN6BYGI/AAAAAAAAAD8/mvXvrZpuCnY/s200/IMG_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</p:spPr>
      </p:pic>
      <p:pic>
        <p:nvPicPr>
          <p:cNvPr id="26" name="Picture 2" descr="http://3.bp.blogspot.com/_Sp7r4vrY1Oo/R6dtSN6BYNI/AAAAAAAAAE0/qx-B0CrcWs8/s200/IMG_213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3860800" cy="2895600"/>
          </a:xfrm>
          <a:prstGeom prst="rect">
            <a:avLst/>
          </a:prstGeom>
          <a:noFill/>
        </p:spPr>
      </p:pic>
      <p:pic>
        <p:nvPicPr>
          <p:cNvPr id="29" name="Picture 2" descr="http://2.bp.blogspot.com/_Sp7r4vrY1Oo/R9oBmZlkk-I/AAAAAAAAAIQ/zst0dUYuhEk/s200/bohr.final.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609600"/>
            <a:ext cx="1905000" cy="2540000"/>
          </a:xfrm>
          <a:prstGeom prst="rect">
            <a:avLst/>
          </a:prstGeom>
          <a:noFill/>
        </p:spPr>
      </p:pic>
      <p:pic>
        <p:nvPicPr>
          <p:cNvPr id="36" name="Picture 4" descr="http://4.bp.blogspot.com/_Sp7r4vrY1Oo/R9n_kJlkk8I/AAAAAAAAAIA/d9eUn_xYbVo/s200/boh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8211" y="609600"/>
            <a:ext cx="2037588" cy="25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8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ot2.jpg"/>
          <p:cNvPicPr>
            <a:picLocks noChangeAspect="1"/>
          </p:cNvPicPr>
          <p:nvPr/>
        </p:nvPicPr>
        <p:blipFill rotWithShape="1">
          <a:blip r:embed="rId2" cstate="print"/>
          <a:srcRect b="2024"/>
          <a:stretch/>
        </p:blipFill>
        <p:spPr>
          <a:xfrm>
            <a:off x="-457200" y="-10510"/>
            <a:ext cx="9692106" cy="6868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2304" y="875050"/>
            <a:ext cx="3369104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Korea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124200" cy="3429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Niels</a:t>
            </a:r>
            <a:r>
              <a:rPr lang="en-US" sz="9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Bohr</a:t>
            </a:r>
            <a:endParaRPr lang="en-US" sz="9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5" name="Picture 3" descr="\\khensu\Home01\mperkows\Desktop\Story of three robots\bo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3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t="24775" r="60000" b="12602"/>
          <a:stretch/>
        </p:blipFill>
        <p:spPr bwMode="auto">
          <a:xfrm>
            <a:off x="4800600" y="-29109"/>
            <a:ext cx="4313903" cy="688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2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20154" r="32021" b="16001"/>
          <a:stretch/>
        </p:blipFill>
        <p:spPr bwMode="auto">
          <a:xfrm>
            <a:off x="4800600" y="-52705"/>
            <a:ext cx="4323735" cy="69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7" t="15139" r="17205" b="16731"/>
          <a:stretch/>
        </p:blipFill>
        <p:spPr bwMode="auto">
          <a:xfrm>
            <a:off x="0" y="-8646"/>
            <a:ext cx="8610600" cy="68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1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19957" r="60860" b="34968"/>
          <a:stretch/>
        </p:blipFill>
        <p:spPr bwMode="auto">
          <a:xfrm>
            <a:off x="213852" y="434718"/>
            <a:ext cx="8433619" cy="642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6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21678" r="10539" b="29462"/>
          <a:stretch/>
        </p:blipFill>
        <p:spPr bwMode="auto">
          <a:xfrm>
            <a:off x="19665" y="3241750"/>
            <a:ext cx="9124335" cy="359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9289" r="13870" b="20495"/>
          <a:stretch/>
        </p:blipFill>
        <p:spPr bwMode="auto">
          <a:xfrm>
            <a:off x="990600" y="129814"/>
            <a:ext cx="5715000" cy="29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7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15139" r="13118" b="7097"/>
          <a:stretch/>
        </p:blipFill>
        <p:spPr bwMode="auto">
          <a:xfrm>
            <a:off x="1" y="382845"/>
            <a:ext cx="9144000" cy="645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6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13763" r="17634" b="10194"/>
          <a:stretch/>
        </p:blipFill>
        <p:spPr bwMode="auto">
          <a:xfrm>
            <a:off x="0" y="1260151"/>
            <a:ext cx="9143999" cy="55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t="20645" r="17204" b="10882"/>
          <a:stretch/>
        </p:blipFill>
        <p:spPr bwMode="auto">
          <a:xfrm>
            <a:off x="0" y="-116096"/>
            <a:ext cx="9144000" cy="699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Behavior Generation and Verification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00800" y="990600"/>
            <a:ext cx="2133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Interactive Genetic Algorithm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6705600" y="2209800"/>
            <a:ext cx="1828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expression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391400" y="1828800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391400" y="2901616"/>
            <a:ext cx="3048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t="24775" r="60000" b="12602"/>
          <a:stretch/>
        </p:blipFill>
        <p:spPr bwMode="auto">
          <a:xfrm>
            <a:off x="3505200" y="3508844"/>
            <a:ext cx="2062026" cy="329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\\khensu\Home01\mperkows\My Documents\My Pictures\perkow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78280"/>
            <a:ext cx="2743200" cy="2148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Down Arrow 10"/>
          <p:cNvSpPr/>
          <p:nvPr/>
        </p:nvSpPr>
        <p:spPr>
          <a:xfrm rot="8279694">
            <a:off x="2357303" y="3792013"/>
            <a:ext cx="533400" cy="9638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5382398">
            <a:off x="4310525" y="-32249"/>
            <a:ext cx="533400" cy="31961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858000" y="5211957"/>
            <a:ext cx="1828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Automaton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5939148" y="5131305"/>
            <a:ext cx="533400" cy="9995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467600" y="4273935"/>
            <a:ext cx="304800" cy="9380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05848" y="3352800"/>
            <a:ext cx="2709552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Probabilistic Automaton behavior  Generator and  verifier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48959" y="3165455"/>
            <a:ext cx="145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1062335"/>
            <a:ext cx="285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evaluators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2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mperkows\0000. Perkowski Presentation Robot Theatre Slides\New Stage and Robots PSU\New Imageqgt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81600" y="-3200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33400" y="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990600"/>
            <a:ext cx="3369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Portland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L\000000. Lukac Martin\0000. WORK OF MARTIN CONFERENCES AND JOURNAL PAPERS OF MARTIN\2011\papers_latest Martin his own\Presentation-Research-17.03.2009\pics\100_0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31135"/>
            <a:ext cx="51816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  <a:noFill/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Curie-</a:t>
            </a:r>
            <a:r>
              <a:rPr lang="en-US" sz="6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Sklodowska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2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9" t="19613" r="16129" b="24989"/>
          <a:stretch/>
        </p:blipFill>
        <p:spPr bwMode="auto">
          <a:xfrm>
            <a:off x="0" y="-86265"/>
            <a:ext cx="9144000" cy="69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3764" r="26236" b="8129"/>
          <a:stretch/>
        </p:blipFill>
        <p:spPr bwMode="auto">
          <a:xfrm>
            <a:off x="1000432" y="228601"/>
            <a:ext cx="601610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57199"/>
            <a:ext cx="5638800" cy="3613355"/>
          </a:xfrm>
        </p:spPr>
        <p:txBody>
          <a:bodyPr/>
          <a:lstStyle/>
          <a:p>
            <a:r>
              <a:rPr lang="en-US" dirty="0" smtClean="0"/>
              <a:t>Hello, Professor Einstein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24452" r="58172" b="28064"/>
          <a:stretch/>
        </p:blipFill>
        <p:spPr bwMode="auto">
          <a:xfrm>
            <a:off x="14748" y="0"/>
            <a:ext cx="2477729" cy="40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7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sunny today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24108" r="58602" b="26000"/>
          <a:stretch/>
        </p:blipFill>
        <p:spPr bwMode="auto">
          <a:xfrm>
            <a:off x="0" y="0"/>
            <a:ext cx="2418735" cy="427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2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8229600" cy="1143000"/>
          </a:xfrm>
        </p:spPr>
        <p:txBody>
          <a:bodyPr/>
          <a:lstStyle/>
          <a:p>
            <a:r>
              <a:rPr lang="en-US" dirty="0" smtClean="0"/>
              <a:t>Bad Cat, Bad Cat!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4430" r="58710" b="26366"/>
          <a:stretch/>
        </p:blipFill>
        <p:spPr bwMode="auto">
          <a:xfrm>
            <a:off x="0" y="0"/>
            <a:ext cx="2330247" cy="421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457200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To Schrödinger cat: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9" t="25140" r="57957" b="27045"/>
          <a:stretch/>
        </p:blipFill>
        <p:spPr bwMode="auto">
          <a:xfrm>
            <a:off x="0" y="0"/>
            <a:ext cx="2477729" cy="409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5462" r="57849" b="26710"/>
          <a:stretch/>
        </p:blipFill>
        <p:spPr bwMode="auto">
          <a:xfrm>
            <a:off x="0" y="84177"/>
            <a:ext cx="2682349" cy="43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2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38" y="2667000"/>
            <a:ext cx="8229600" cy="1143000"/>
          </a:xfrm>
        </p:spPr>
        <p:txBody>
          <a:bodyPr/>
          <a:lstStyle/>
          <a:p>
            <a:r>
              <a:rPr lang="en-US" dirty="0" smtClean="0"/>
              <a:t>Professor  Bohr?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494071"/>
            <a:ext cx="4724400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Who says this?</a:t>
            </a:r>
            <a:endParaRPr lang="en-US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24796" r="58173" b="26344"/>
          <a:stretch/>
        </p:blipFill>
        <p:spPr bwMode="auto">
          <a:xfrm>
            <a:off x="0" y="0"/>
            <a:ext cx="2286001" cy="418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8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Sir </a:t>
            </a:r>
            <a:r>
              <a:rPr lang="en-US" dirty="0" err="1" smtClean="0"/>
              <a:t>Issac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796" r="58010" b="27376"/>
          <a:stretch/>
        </p:blipFill>
        <p:spPr bwMode="auto">
          <a:xfrm>
            <a:off x="0" y="-12290"/>
            <a:ext cx="2529351" cy="41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khensu\Home01\mperkows\Desktop\Story of three robots\Final Presentation\Pictures Lab\new stage neld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8114"/>
          <a:stretch/>
        </p:blipFill>
        <p:spPr bwMode="auto">
          <a:xfrm>
            <a:off x="-1" y="1"/>
            <a:ext cx="9430515" cy="6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24600" y="990600"/>
            <a:ext cx="3369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Portland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694" y="228600"/>
            <a:ext cx="6433306" cy="1143000"/>
          </a:xfrm>
        </p:spPr>
        <p:txBody>
          <a:bodyPr/>
          <a:lstStyle/>
          <a:p>
            <a:r>
              <a:rPr lang="en-US" dirty="0" smtClean="0"/>
              <a:t>I am so tired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24796" r="58011" b="25312"/>
          <a:stretch/>
        </p:blipFill>
        <p:spPr bwMode="auto">
          <a:xfrm>
            <a:off x="11059" y="0"/>
            <a:ext cx="2308125" cy="427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4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5168" r="58064" b="25677"/>
          <a:stretch/>
        </p:blipFill>
        <p:spPr bwMode="auto">
          <a:xfrm>
            <a:off x="0" y="0"/>
            <a:ext cx="2507227" cy="4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1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To clean the lab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4086" r="58064" b="28086"/>
          <a:stretch/>
        </p:blipFill>
        <p:spPr bwMode="auto">
          <a:xfrm>
            <a:off x="0" y="14748"/>
            <a:ext cx="2507227" cy="41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9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Oh, no!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4086" r="58064" b="26710"/>
          <a:stretch/>
        </p:blipFill>
        <p:spPr bwMode="auto">
          <a:xfrm>
            <a:off x="0" y="14748"/>
            <a:ext cx="2507227" cy="42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8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609600"/>
            <a:ext cx="3352800" cy="2209800"/>
          </a:xfrm>
        </p:spPr>
        <p:txBody>
          <a:bodyPr/>
          <a:lstStyle/>
          <a:p>
            <a:r>
              <a:rPr lang="en-US" dirty="0" smtClean="0"/>
              <a:t>Hair, make-up and hat make a woman!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t="19290" r="39677" b="15678"/>
          <a:stretch/>
        </p:blipFill>
        <p:spPr bwMode="auto">
          <a:xfrm>
            <a:off x="0" y="17147"/>
            <a:ext cx="5791200" cy="684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0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11700" r="21076" b="17075"/>
          <a:stretch/>
        </p:blipFill>
        <p:spPr bwMode="auto">
          <a:xfrm>
            <a:off x="9831" y="0"/>
            <a:ext cx="9210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surprise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337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12731" r="21936" b="16732"/>
          <a:stretch/>
        </p:blipFill>
        <p:spPr bwMode="auto">
          <a:xfrm>
            <a:off x="17206" y="-71603"/>
            <a:ext cx="9126794" cy="692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happiness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70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11356" r="20000" b="15354"/>
          <a:stretch/>
        </p:blipFill>
        <p:spPr bwMode="auto">
          <a:xfrm>
            <a:off x="-27040" y="-125009"/>
            <a:ext cx="9144001" cy="695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love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72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11699" r="19355" b="16731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Einstein, Oh!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853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12043" r="19355" b="17075"/>
          <a:stretch/>
        </p:blipFill>
        <p:spPr bwMode="auto">
          <a:xfrm>
            <a:off x="34413" y="0"/>
            <a:ext cx="910737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5897562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Hahoe</a:t>
            </a: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Pylyishin</a:t>
            </a: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Play</a:t>
            </a: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32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92562"/>
          </a:xfrm>
        </p:spPr>
        <p:txBody>
          <a:bodyPr>
            <a:norm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Theatre of small robots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419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Inside the Atom, dancing with Electrons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9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r-1 standard st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-48050"/>
            <a:ext cx="3886200" cy="690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919008"/>
            <a:ext cx="5638800" cy="1938992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KHR-1</a:t>
            </a:r>
          </a:p>
          <a:p>
            <a:pPr algn="ctr"/>
            <a:r>
              <a:rPr lang="en-US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iSOBOT</a:t>
            </a:r>
            <a:endParaRPr lang="en-US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Lynxmotion</a:t>
            </a: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Systems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KHR-1"/>
          <p:cNvPicPr>
            <a:picLocks noChangeAspect="1" noChangeArrowheads="1"/>
          </p:cNvPicPr>
          <p:nvPr/>
        </p:nvPicPr>
        <p:blipFill>
          <a:blip r:embed="rId2" cstate="print"/>
          <a:srcRect l="10126" r="9000"/>
          <a:stretch>
            <a:fillRect/>
          </a:stretch>
        </p:blipFill>
        <p:spPr bwMode="auto">
          <a:xfrm>
            <a:off x="1748450" y="0"/>
            <a:ext cx="7395550" cy="6858000"/>
          </a:xfrm>
          <a:prstGeom prst="rect">
            <a:avLst/>
          </a:prstGeom>
          <a:noFill/>
        </p:spPr>
      </p:pic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3276600" cy="6553200"/>
          </a:xfrm>
          <a:solidFill>
            <a:srgbClr val="FFFFCC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en-US" altLang="ko-KR" sz="2400" b="1" dirty="0">
              <a:solidFill>
                <a:schemeClr val="bg1"/>
              </a:solidFill>
              <a:ea typeface="Gulim" pitchFamily="34" charset="-127"/>
            </a:endParaRPr>
          </a:p>
          <a:p>
            <a:pPr>
              <a:lnSpc>
                <a:spcPct val="80000"/>
              </a:lnSpc>
            </a:pPr>
            <a:endParaRPr lang="en-US" altLang="ko-KR" sz="2400" b="1" dirty="0">
              <a:solidFill>
                <a:schemeClr val="bg1"/>
              </a:solidFill>
              <a:ea typeface="Gulim" pitchFamily="34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 dirty="0">
                <a:solidFill>
                  <a:schemeClr val="bg1"/>
                </a:solidFill>
                <a:ea typeface="Gulim" pitchFamily="34" charset="-127"/>
              </a:rPr>
              <a:t>Walking biped robot can express the fullness of human emotions:</a:t>
            </a:r>
          </a:p>
          <a:p>
            <a:pPr lvl="1">
              <a:lnSpc>
                <a:spcPct val="80000"/>
              </a:lnSpc>
            </a:pPr>
            <a:r>
              <a:rPr lang="en-US" altLang="ko-KR" sz="2000" b="1" dirty="0">
                <a:solidFill>
                  <a:schemeClr val="bg1"/>
                </a:solidFill>
                <a:ea typeface="Gulim" pitchFamily="34" charset="-127"/>
              </a:rPr>
              <a:t>body gestures, </a:t>
            </a:r>
          </a:p>
          <a:p>
            <a:pPr lvl="1">
              <a:lnSpc>
                <a:spcPct val="80000"/>
              </a:lnSpc>
            </a:pPr>
            <a:r>
              <a:rPr lang="en-US" altLang="ko-KR" sz="2000" b="1" dirty="0">
                <a:solidFill>
                  <a:schemeClr val="bg1"/>
                </a:solidFill>
                <a:ea typeface="Gulim" pitchFamily="34" charset="-127"/>
              </a:rPr>
              <a:t>dancing, </a:t>
            </a:r>
          </a:p>
          <a:p>
            <a:pPr lvl="1">
              <a:lnSpc>
                <a:spcPct val="80000"/>
              </a:lnSpc>
            </a:pPr>
            <a:r>
              <a:rPr lang="en-US" altLang="ko-KR" sz="2000" b="1" dirty="0">
                <a:solidFill>
                  <a:schemeClr val="bg1"/>
                </a:solidFill>
                <a:ea typeface="Gulim" pitchFamily="34" charset="-127"/>
              </a:rPr>
              <a:t>jumping, </a:t>
            </a:r>
          </a:p>
          <a:p>
            <a:pPr lvl="1">
              <a:lnSpc>
                <a:spcPct val="80000"/>
              </a:lnSpc>
            </a:pPr>
            <a:r>
              <a:rPr lang="en-US" altLang="ko-KR" sz="2000" b="1" dirty="0">
                <a:solidFill>
                  <a:schemeClr val="bg1"/>
                </a:solidFill>
                <a:ea typeface="Gulim" pitchFamily="34" charset="-127"/>
              </a:rPr>
              <a:t>gesticulating with hands. </a:t>
            </a:r>
          </a:p>
          <a:p>
            <a:pPr lvl="1">
              <a:lnSpc>
                <a:spcPct val="80000"/>
              </a:lnSpc>
            </a:pPr>
            <a:endParaRPr lang="en-US" altLang="ko-KR" sz="2000" b="1" dirty="0">
              <a:solidFill>
                <a:schemeClr val="bg1"/>
              </a:solidFill>
              <a:ea typeface="Gulim" pitchFamily="34" charset="-127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</a:rPr>
              <a:t>Emotions can be: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</a:rPr>
              <a:t>Emergent - Arushi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</a:rPr>
              <a:t>Programmed – Martin Lukac ISMVL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</a:rPr>
              <a:t>Mimicked – ULSI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</a:rPr>
              <a:t>Learned – Martin Lukac Reed-Muller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5867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Fighting KHR-1 robots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5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-sobot-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2514600"/>
            <a:ext cx="5791200" cy="4343400"/>
          </a:xfrm>
          <a:prstGeom prst="rect">
            <a:avLst/>
          </a:prstGeom>
        </p:spPr>
      </p:pic>
      <p:pic>
        <p:nvPicPr>
          <p:cNvPr id="3079" name="Picture 7" descr="\\khensu\Home01\mperkows\Desktop\Story of three robots\i-sobot_tk105_p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563"/>
            <a:ext cx="4038600" cy="51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iSOBOT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7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4795" r="17419" b="9850"/>
          <a:stretch/>
        </p:blipFill>
        <p:spPr bwMode="auto">
          <a:xfrm>
            <a:off x="0" y="-75800"/>
            <a:ext cx="8610600" cy="695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9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\\khensu\Home01\mperkows\Desktop\Story of three robots\hexap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" y="16592"/>
            <a:ext cx="9121877" cy="68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1" y="16592"/>
            <a:ext cx="3047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Dancing Hexapod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23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khensu\Home01\mperkows\Desktop\Story of three robots\Final Presentation\Pictures Lab\our old small robots\dancing hexapo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12653" r="11765"/>
          <a:stretch/>
        </p:blipFill>
        <p:spPr bwMode="auto">
          <a:xfrm>
            <a:off x="27432" y="381000"/>
            <a:ext cx="9116568" cy="59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4678362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Fourth 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of Quantum Consciousness Play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3340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Graduation at PSU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8170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dirty="0" smtClean="0"/>
              <a:t>..and meet all our robots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8852" name="Picture 3" descr="\\khensu\Home01\mperkows\Desktop\Story of three robots\Final Presentation\Pictures Lab\DIM Dr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2488" r="16165"/>
          <a:stretch>
            <a:fillRect/>
          </a:stretch>
        </p:blipFill>
        <p:spPr bwMode="auto">
          <a:xfrm>
            <a:off x="9144" y="0"/>
            <a:ext cx="244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\\khensu\Home01\mperkows\Desktop\Story of three robots\IMG_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28088"/>
            <a:ext cx="5791201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-1143000" y="-838200"/>
            <a:ext cx="6029325" cy="417217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Robot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2" t="30396" r="15037" b="33066"/>
          <a:stretch/>
        </p:blipFill>
        <p:spPr bwMode="auto">
          <a:xfrm>
            <a:off x="3810000" y="2157770"/>
            <a:ext cx="5334000" cy="46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4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>
            <a:normAutofit/>
          </a:bodyPr>
          <a:lstStyle/>
          <a:p>
            <a:endParaRPr lang="en-US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881265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 - thirteen Century 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2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khensu\Home01\mperkows\Desktop\Story of three robots\muse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6388" r="1667" b="28889"/>
          <a:stretch/>
        </p:blipFill>
        <p:spPr bwMode="auto">
          <a:xfrm>
            <a:off x="19050" y="609600"/>
            <a:ext cx="9010650" cy="58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429000" cy="4830762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Sonbi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the Confucian Scholar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0" descr="Son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76" y="0"/>
            <a:ext cx="48251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59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khensu\Home01\mperkows\Desktop\Story of three robots\robo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" y="-4916"/>
            <a:ext cx="4769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16452" y="533400"/>
            <a:ext cx="4327547" cy="518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Yangban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en-US" sz="6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aristocrate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Pune, his concubine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5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299</Words>
  <Application>Microsoft Office PowerPoint</Application>
  <PresentationFormat>On-screen Show (4:3)</PresentationFormat>
  <Paragraphs>86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Gulim</vt:lpstr>
      <vt:lpstr>Arial</vt:lpstr>
      <vt:lpstr>Calibri</vt:lpstr>
      <vt:lpstr>Office Theme</vt:lpstr>
      <vt:lpstr>Portland Cyber Theatre</vt:lpstr>
      <vt:lpstr>PowerPoint Presentation</vt:lpstr>
      <vt:lpstr>Korea</vt:lpstr>
      <vt:lpstr>PowerPoint Presentation</vt:lpstr>
      <vt:lpstr>PowerPoint Presentation</vt:lpstr>
      <vt:lpstr>The Hahoe Pylyishin Play</vt:lpstr>
      <vt:lpstr>PowerPoint Presentation</vt:lpstr>
      <vt:lpstr>Sonbi – the Confucian Scholar</vt:lpstr>
      <vt:lpstr>PowerPoint Presentation</vt:lpstr>
      <vt:lpstr>The interpreter robot without face skin </vt:lpstr>
      <vt:lpstr>The same robot 2005, June</vt:lpstr>
      <vt:lpstr>Paekchong, a bad butcher</vt:lpstr>
      <vt:lpstr>Lion one</vt:lpstr>
      <vt:lpstr>Quantum Consciousness  Play, Act 1</vt:lpstr>
      <vt:lpstr>Schrödinger Cat</vt:lpstr>
      <vt:lpstr>Evolution of Schroedinger Cat</vt:lpstr>
      <vt:lpstr>PowerPoint Presentation</vt:lpstr>
      <vt:lpstr>PowerPoint Presentation</vt:lpstr>
      <vt:lpstr>PowerPoint Presentation</vt:lpstr>
      <vt:lpstr>PowerPoint Presentation</vt:lpstr>
      <vt:lpstr>Sir Isaac Newton</vt:lpstr>
      <vt:lpstr>Second  Head</vt:lpstr>
      <vt:lpstr>PowerPoint Presentation</vt:lpstr>
      <vt:lpstr>Newton’s ever changing body</vt:lpstr>
      <vt:lpstr>Vision System: Histograms</vt:lpstr>
      <vt:lpstr>Professor   Albert Einstein</vt:lpstr>
      <vt:lpstr>PowerPoint Presentation</vt:lpstr>
      <vt:lpstr>PowerPoint Presentation</vt:lpstr>
      <vt:lpstr>PowerPoint Presentation</vt:lpstr>
      <vt:lpstr>Niels Bohr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Behavior Generation and Verification</vt:lpstr>
      <vt:lpstr>Maria Curie-Sklodowska</vt:lpstr>
      <vt:lpstr>PowerPoint Presentation</vt:lpstr>
      <vt:lpstr>PowerPoint Presentation</vt:lpstr>
      <vt:lpstr>Hello, Professor Einstein</vt:lpstr>
      <vt:lpstr>It is sunny today</vt:lpstr>
      <vt:lpstr>Bad Cat, Bad Cat!</vt:lpstr>
      <vt:lpstr>PowerPoint Presentation</vt:lpstr>
      <vt:lpstr>PowerPoint Presentation</vt:lpstr>
      <vt:lpstr>Professor  Bohr?</vt:lpstr>
      <vt:lpstr>Or Sir Issac?</vt:lpstr>
      <vt:lpstr>I am so tired</vt:lpstr>
      <vt:lpstr>PowerPoint Presentation</vt:lpstr>
      <vt:lpstr>To clean the lab again</vt:lpstr>
      <vt:lpstr>Oh, no!</vt:lpstr>
      <vt:lpstr>Hair, make-up and hat make a woman!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Theatre of small robots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Fourth Act of Quantum Consciousness Play</vt:lpstr>
      <vt:lpstr>..and meet all our robots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Emergence</dc:title>
  <dc:creator>mperkows</dc:creator>
  <cp:lastModifiedBy>Marek Perkowski</cp:lastModifiedBy>
  <cp:revision>32</cp:revision>
  <dcterms:created xsi:type="dcterms:W3CDTF">2013-02-26T03:11:41Z</dcterms:created>
  <dcterms:modified xsi:type="dcterms:W3CDTF">2015-01-07T19:06:18Z</dcterms:modified>
</cp:coreProperties>
</file>